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6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</p:sldIdLst>
  <p:sldSz cx="24384000" cy="13716000"/>
  <p:notesSz cx="6858000" cy="9144000"/>
  <p:embeddedFontLst>
    <p:embeddedFont>
      <p:font typeface="Gotham Bold" panose="02000604030000020004" pitchFamily="2" charset="0"/>
      <p:bold r:id="rId69"/>
      <p:italic r:id="rId70"/>
    </p:embeddedFont>
    <p:embeddedFont>
      <p:font typeface="Gotham Book" panose="02000604040000020004" pitchFamily="2" charset="0"/>
      <p:regular r:id="rId71"/>
      <p:italic r:id="rId72"/>
    </p:embeddedFont>
    <p:embeddedFont>
      <p:font typeface="Gotham Medium" panose="02000604030000020004" pitchFamily="2" charset="0"/>
      <p:regular r:id="rId73"/>
      <p:italic r:id="rId74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58" d="100"/>
          <a:sy n="58" d="100"/>
        </p:scale>
        <p:origin x="92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6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1.fntdata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2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5.fntdata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font" Target="fonts/font3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25" name="Shape 1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Gotham Book" panose="02000604040000020004" pitchFamily="2" charset="0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" name="Rectangle"/>
          <p:cNvSpPr/>
          <p:nvPr/>
        </p:nvSpPr>
        <p:spPr>
          <a:xfrm>
            <a:off x="3097" y="1128810"/>
            <a:ext cx="856003" cy="3000762"/>
          </a:xfrm>
          <a:prstGeom prst="rect">
            <a:avLst/>
          </a:prstGeom>
          <a:solidFill>
            <a:srgbClr val="D96C2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b="0" i="0" dirty="0">
              <a:latin typeface="Gotham Medium" panose="02000604030000020004" pitchFamily="2" charset="0"/>
            </a:endParaRPr>
          </a:p>
        </p:txBody>
      </p:sp>
      <p:pic>
        <p:nvPicPr>
          <p:cNvPr id="16" name="1CA55B94-F690-4F85-AE21-2DF07AB3F3B6-13.png" descr="1CA55B94-F690-4F85-AE21-2DF07AB3F3B6-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259" y="12377831"/>
            <a:ext cx="2685985" cy="80238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4411" y="13076008"/>
            <a:ext cx="415177" cy="379591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99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Attribution</a:t>
            </a:r>
          </a:p>
        </p:txBody>
      </p:sp>
      <p:sp>
        <p:nvSpPr>
          <p:cNvPr id="10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z="8500" spc="-170"/>
            </a:lvl1pPr>
            <a:lvl2pPr marL="638923" indent="-12700">
              <a:spcBef>
                <a:spcPts val="0"/>
              </a:spcBef>
              <a:buSzTx/>
              <a:buNone/>
              <a:defRPr sz="8500" spc="-170"/>
            </a:lvl2pPr>
            <a:lvl3pPr marL="638923" indent="444500">
              <a:spcBef>
                <a:spcPts val="0"/>
              </a:spcBef>
              <a:buSzTx/>
              <a:buNone/>
              <a:defRPr sz="8500" spc="-170"/>
            </a:lvl3pPr>
            <a:lvl4pPr marL="638923" indent="901700">
              <a:spcBef>
                <a:spcPts val="0"/>
              </a:spcBef>
              <a:buSzTx/>
              <a:buNone/>
              <a:defRPr sz="8500" spc="-170"/>
            </a:lvl4pPr>
            <a:lvl5pPr marL="638923" indent="1358900">
              <a:spcBef>
                <a:spcPts val="0"/>
              </a:spcBef>
              <a:buSzTx/>
              <a:buNone/>
              <a:defRPr sz="8500" spc="-170"/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"/>
          <p:cNvSpPr/>
          <p:nvPr/>
        </p:nvSpPr>
        <p:spPr>
          <a:xfrm>
            <a:off x="3097" y="1128810"/>
            <a:ext cx="856003" cy="3000762"/>
          </a:xfrm>
          <a:prstGeom prst="rect">
            <a:avLst/>
          </a:prstGeom>
          <a:solidFill>
            <a:srgbClr val="D96C2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b="0" i="0" dirty="0">
              <a:latin typeface="Gotham Medium" panose="02000604030000020004" pitchFamily="2" charset="0"/>
            </a:endParaRPr>
          </a:p>
        </p:txBody>
      </p:sp>
      <p:pic>
        <p:nvPicPr>
          <p:cNvPr id="117" name="1CA55B94-F690-4F85-AE21-2DF07AB3F3B6-13.png" descr="1CA55B94-F690-4F85-AE21-2DF07AB3F3B6-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259" y="12377831"/>
            <a:ext cx="2685985" cy="802381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6" name="92709243_1322x1323.jpeg"/>
          <p:cNvSpPr>
            <a:spLocks noGrp="1"/>
          </p:cNvSpPr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8163" y="13080242"/>
            <a:ext cx="415177" cy="379591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35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5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5" name="824910546_2681x1332.jpg"/>
          <p:cNvSpPr>
            <a:spLocks noGrp="1"/>
          </p:cNvSpPr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spc="-232"/>
            </a:lvl1pPr>
          </a:lstStyle>
          <a:p>
            <a:r>
              <a:t>Section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8163" y="13080242"/>
            <a:ext cx="415177" cy="379591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1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Agenda Subtitle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4" name="1CA55B94-F690-4F85-AE21-2DF07AB3F3B6-13.png" descr="1CA55B94-F690-4F85-AE21-2DF07AB3F3B6-13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4259" y="12377831"/>
            <a:ext cx="2685985" cy="80238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"/>
          <p:cNvSpPr/>
          <p:nvPr/>
        </p:nvSpPr>
        <p:spPr>
          <a:xfrm>
            <a:off x="3097" y="1128810"/>
            <a:ext cx="856003" cy="3000762"/>
          </a:xfrm>
          <a:prstGeom prst="rect">
            <a:avLst/>
          </a:prstGeom>
          <a:solidFill>
            <a:srgbClr val="D96C2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b="0" i="0" dirty="0">
              <a:latin typeface="Gotham Medium" panose="02000604030000020004" pitchFamily="2" charset="0"/>
            </a:endParaRP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8163" y="13076008"/>
            <a:ext cx="415177" cy="37959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 b="0" i="0">
                <a:latin typeface="Gotham Book" panose="02000604040000020004" pitchFamily="2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1pPr>
      <a:lvl2pPr marL="0" marR="0" indent="457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2pPr>
      <a:lvl3pPr marL="0" marR="0" indent="914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3pPr>
      <a:lvl4pPr marL="0" marR="0" indent="1371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4pPr>
      <a:lvl5pPr marL="0" marR="0" indent="18288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5pPr>
      <a:lvl6pPr marL="0" marR="0" indent="22860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6pPr>
      <a:lvl7pPr marL="0" marR="0" indent="2743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7pPr>
      <a:lvl8pPr marL="0" marR="0" indent="3200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8pPr>
      <a:lvl9pPr marL="0" marR="0" indent="3657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9pPr>
    </p:titleStyle>
    <p:bodyStyle>
      <a:lvl1pPr marL="6096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1pPr>
      <a:lvl2pPr marL="12192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2pPr>
      <a:lvl3pPr marL="18288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3pPr>
      <a:lvl4pPr marL="24384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4pPr>
      <a:lvl5pPr marL="30480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5pPr>
      <a:lvl6pPr marL="36576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6pPr>
      <a:lvl7pPr marL="42672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7pPr>
      <a:lvl8pPr marL="48768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8pPr>
      <a:lvl9pPr marL="54864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onfident Parenting: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Confident Parenting:</a:t>
            </a:r>
          </a:p>
        </p:txBody>
      </p:sp>
      <p:sp>
        <p:nvSpPr>
          <p:cNvPr id="128" name="Is It Possible?"/>
          <p:cNvSpPr txBox="1"/>
          <p:nvPr/>
        </p:nvSpPr>
        <p:spPr>
          <a:xfrm>
            <a:off x="3147502" y="5300777"/>
            <a:ext cx="19733882" cy="6338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98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Is It Possible?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1" build="p" bldLvl="5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&quot;Tie them as symbols on your hands and bind them on your foreheads. Write them on the door frames of your houses and on your gates.”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9121703" cy="684744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82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"Tie them as symbols on your hands and bind them on your foreheads. Write them on the door frames of your houses and on your gates.” </a:t>
            </a:r>
          </a:p>
        </p:txBody>
      </p:sp>
      <p:sp>
        <p:nvSpPr>
          <p:cNvPr id="153" name="Deuteronomy 6:4-9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Deuteronomy 6:4-9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he Shema Teaches: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Shema Teaches:</a:t>
            </a:r>
          </a:p>
        </p:txBody>
      </p:sp>
      <p:sp>
        <p:nvSpPr>
          <p:cNvPr id="156" name="Loyalty to God…"/>
          <p:cNvSpPr txBox="1"/>
          <p:nvPr/>
        </p:nvSpPr>
        <p:spPr>
          <a:xfrm>
            <a:off x="3147502" y="4899068"/>
            <a:ext cx="19733882" cy="65005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Loyalty to God</a:t>
            </a:r>
          </a:p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Transmission of faith and love to our children</a:t>
            </a:r>
          </a:p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Keeping a constant mindfulness of the teachings and presence of God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1" build="p" bldLvl="5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“‘Teacher, which is the greatest commandment in the Law?’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9121703" cy="684744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82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“‘Teacher, which is the greatest commandment in the Law?’</a:t>
            </a:r>
          </a:p>
        </p:txBody>
      </p:sp>
      <p:sp>
        <p:nvSpPr>
          <p:cNvPr id="159" name="Deuteronomy 6:4-9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Deuteronomy 6:4-9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&quot;Jesus replied: ‘Love the Lord your God with all your heart and with all your soul and with all your mind.’ This is the first and greatest commandment.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9121703" cy="684744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82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"Jesus replied: ‘Love the Lord your God with all your heart and with all your soul and with all your mind.’ This is the first and greatest commandment. </a:t>
            </a:r>
          </a:p>
        </p:txBody>
      </p:sp>
      <p:sp>
        <p:nvSpPr>
          <p:cNvPr id="162" name="Deuteronomy 6:4-9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Deuteronomy 6:4-9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&quot;And the second is like it: ‘Love your neighbor as yourself.’ All the Law and the Prophets hang on these two commandments.”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9121703" cy="684744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82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"And the second is like it: ‘Love your neighbor as yourself.’ All the Law and the Prophets hang on these two commandments.”</a:t>
            </a:r>
          </a:p>
        </p:txBody>
      </p:sp>
      <p:sp>
        <p:nvSpPr>
          <p:cNvPr id="165" name="Matthew 22:6-40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Matthew 22:6-40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ersonally Tailored Discipleship: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Personally Tailored Discipleship:</a:t>
            </a:r>
          </a:p>
        </p:txBody>
      </p:sp>
      <p:sp>
        <p:nvSpPr>
          <p:cNvPr id="168" name="A Plan of Discipleship for the Family"/>
          <p:cNvSpPr txBox="1"/>
          <p:nvPr/>
        </p:nvSpPr>
        <p:spPr>
          <a:xfrm>
            <a:off x="3147502" y="5966265"/>
            <a:ext cx="16148693" cy="6338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A Plan of Discipleship for the Family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“And the things you have heard me say in the presence of many witnesses entrust to reliable men who will also be qualified to teach others.”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8644506" cy="684744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82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“And the things you have heard me say in the presence of many witnesses entrust to reliable men who will also be qualified to teach others.”</a:t>
            </a:r>
          </a:p>
        </p:txBody>
      </p:sp>
      <p:sp>
        <p:nvSpPr>
          <p:cNvPr id="171" name="2 Timothy 2:2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2 Timothy 2:2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he Four Phases of Ease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Four Phases of Ease</a:t>
            </a:r>
          </a:p>
        </p:txBody>
      </p:sp>
      <p:sp>
        <p:nvSpPr>
          <p:cNvPr id="174" name="I do it…you watch.…"/>
          <p:cNvSpPr txBox="1"/>
          <p:nvPr/>
        </p:nvSpPr>
        <p:spPr>
          <a:xfrm>
            <a:off x="3147502" y="4675103"/>
            <a:ext cx="19733882" cy="67245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I do it…you watch.</a:t>
            </a:r>
          </a:p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I do it…you do it.</a:t>
            </a:r>
          </a:p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You do it…I assist.</a:t>
            </a:r>
          </a:p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You do it.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1" build="p" bldLvl="5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he Lesson of the Sabbath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Lesson of the Sabbath</a:t>
            </a:r>
          </a:p>
        </p:txBody>
      </p:sp>
      <p:sp>
        <p:nvSpPr>
          <p:cNvPr id="177" name="Finding Replenishment for Overcrowded Lives"/>
          <p:cNvSpPr txBox="1"/>
          <p:nvPr/>
        </p:nvSpPr>
        <p:spPr>
          <a:xfrm>
            <a:off x="3147502" y="5490916"/>
            <a:ext cx="18623110" cy="6338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Finding Replenishment for Overcrowded Lives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peed Kills: Results of the overcrowded life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Speed Kills: Results of the overcrowded life</a:t>
            </a:r>
          </a:p>
        </p:txBody>
      </p:sp>
      <p:sp>
        <p:nvSpPr>
          <p:cNvPr id="180" name="Loss of rhythm…"/>
          <p:cNvSpPr txBox="1"/>
          <p:nvPr/>
        </p:nvSpPr>
        <p:spPr>
          <a:xfrm>
            <a:off x="3147502" y="5026465"/>
            <a:ext cx="19733882" cy="67245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marL="696849" indent="-696849" algn="l" defTabSz="914400">
              <a:spcBef>
                <a:spcPts val="3900"/>
              </a:spcBef>
              <a:buSzPct val="100000"/>
              <a:buChar char="-"/>
              <a:defRPr sz="6231">
                <a:latin typeface="Gotham Book"/>
                <a:ea typeface="Gotham Book"/>
                <a:cs typeface="Gotham Book"/>
                <a:sym typeface="Gotham Book"/>
              </a:defRPr>
            </a:pPr>
            <a:r>
              <a:t>Loss of rhythm</a:t>
            </a:r>
          </a:p>
          <a:p>
            <a:pPr marL="696849" indent="-696849" algn="l" defTabSz="914400">
              <a:spcBef>
                <a:spcPts val="3900"/>
              </a:spcBef>
              <a:buSzPct val="100000"/>
              <a:buChar char="-"/>
              <a:defRPr sz="6231">
                <a:latin typeface="Gotham Book"/>
                <a:ea typeface="Gotham Book"/>
                <a:cs typeface="Gotham Book"/>
                <a:sym typeface="Gotham Book"/>
              </a:defRPr>
            </a:pPr>
            <a:r>
              <a:t>Loss of spiritual focus</a:t>
            </a:r>
          </a:p>
          <a:p>
            <a:pPr marL="696849" indent="-696849" algn="l" defTabSz="914400">
              <a:spcBef>
                <a:spcPts val="3900"/>
              </a:spcBef>
              <a:buSzPct val="100000"/>
              <a:buChar char="-"/>
              <a:defRPr sz="6231">
                <a:latin typeface="Gotham Book"/>
                <a:ea typeface="Gotham Book"/>
                <a:cs typeface="Gotham Book"/>
                <a:sym typeface="Gotham Book"/>
              </a:defRPr>
            </a:pPr>
            <a:r>
              <a:t>Loss of health</a:t>
            </a:r>
          </a:p>
          <a:p>
            <a:pPr marL="696849" indent="-696849" algn="l" defTabSz="914400">
              <a:spcBef>
                <a:spcPts val="3900"/>
              </a:spcBef>
              <a:buSzPct val="100000"/>
              <a:buChar char="-"/>
              <a:defRPr sz="6231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Stressed out and at-risk</a:t>
            </a:r>
          </a:p>
          <a:p>
            <a:pPr marL="696849" indent="-696849" algn="l" defTabSz="914400">
              <a:spcBef>
                <a:spcPts val="3900"/>
              </a:spcBef>
              <a:buSzPct val="100000"/>
              <a:buChar char="-"/>
              <a:defRPr sz="6231">
                <a:latin typeface="Gotham Book"/>
                <a:ea typeface="Gotham Book"/>
                <a:cs typeface="Gotham Book"/>
                <a:sym typeface="Gotham Book"/>
              </a:defRPr>
            </a:pPr>
            <a:r>
              <a:t>Vulnerable to sin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1" build="p" bldLvl="5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“Train up a child in the way they should go, and when they are old they will not turn from it.”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8402887" cy="6206301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spcBef>
                <a:spcPts val="3400"/>
              </a:spcBef>
              <a:defRPr sz="10368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“Train up a child in the way they should go, and when they are old they will not turn from it.”</a:t>
            </a:r>
          </a:p>
        </p:txBody>
      </p:sp>
      <p:sp>
        <p:nvSpPr>
          <p:cNvPr id="131" name="Proverbs 22:6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Proverbs 22:6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“It is a sign between Me and the children of Israel forever; for in six days the LORD made the heavens and the earth, and on the seventh day He rested and was refreshed.”"/>
          <p:cNvSpPr txBox="1">
            <a:spLocks noGrp="1"/>
          </p:cNvSpPr>
          <p:nvPr>
            <p:ph type="ctrTitle"/>
          </p:nvPr>
        </p:nvSpPr>
        <p:spPr>
          <a:xfrm>
            <a:off x="2705347" y="4298803"/>
            <a:ext cx="18644507" cy="684744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73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“It is a sign between Me and the children of Israel forever; for in six days the LORD made the heavens and the earth, and on the seventh day He rested and was refreshed.”</a:t>
            </a:r>
          </a:p>
        </p:txBody>
      </p:sp>
      <p:sp>
        <p:nvSpPr>
          <p:cNvPr id="183" name="Exodus 31:17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Exodus 31:17</a:t>
            </a:r>
          </a:p>
        </p:txBody>
      </p:sp>
      <p:sp>
        <p:nvSpPr>
          <p:cNvPr id="184" name="Sabbath Living"/>
          <p:cNvSpPr txBox="1"/>
          <p:nvPr/>
        </p:nvSpPr>
        <p:spPr>
          <a:xfrm>
            <a:off x="1438972" y="1147489"/>
            <a:ext cx="20273193" cy="32521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 defTabSz="12700">
              <a:spcBef>
                <a:spcPts val="4200"/>
              </a:spcBef>
              <a:defRPr sz="10100" cap="all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Sabbath Living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Ingredients for a Healthy Sabbath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Ingredients for a Healthy Sabbath</a:t>
            </a:r>
          </a:p>
        </p:txBody>
      </p:sp>
      <p:sp>
        <p:nvSpPr>
          <p:cNvPr id="187" name="Rest…"/>
          <p:cNvSpPr txBox="1"/>
          <p:nvPr/>
        </p:nvSpPr>
        <p:spPr>
          <a:xfrm>
            <a:off x="3147502" y="5026465"/>
            <a:ext cx="19733882" cy="67245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1240895" indent="-1240895" algn="l" defTabSz="12700">
              <a:spcBef>
                <a:spcPts val="4200"/>
              </a:spcBef>
              <a:buSzPct val="100000"/>
              <a:buAutoNum type="arabicPeriod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Rest</a:t>
            </a:r>
          </a:p>
          <a:p>
            <a:pPr marL="1240895" indent="-1240895" algn="l" defTabSz="12700">
              <a:spcBef>
                <a:spcPts val="4200"/>
              </a:spcBef>
              <a:buSzPct val="100000"/>
              <a:buAutoNum type="arabicPeriod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Refresh</a:t>
            </a:r>
          </a:p>
          <a:p>
            <a:pPr marL="1240895" indent="-1240895" algn="l" defTabSz="12700">
              <a:spcBef>
                <a:spcPts val="4200"/>
              </a:spcBef>
              <a:buSzPct val="100000"/>
              <a:buAutoNum type="arabicPeriod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Restore</a:t>
            </a:r>
          </a:p>
          <a:p>
            <a:pPr marL="1240895" indent="-1240895" algn="l" defTabSz="12700">
              <a:spcBef>
                <a:spcPts val="4200"/>
              </a:spcBef>
              <a:buSzPct val="100000"/>
              <a:buAutoNum type="arabicPeriod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Recreation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1" build="p" bldLvl="5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he Lesson of A.W.E.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Lesson of A.W.E.</a:t>
            </a:r>
          </a:p>
        </p:txBody>
      </p:sp>
      <p:sp>
        <p:nvSpPr>
          <p:cNvPr id="190" name="Communicating With Affection, Warmth, and Encouragement"/>
          <p:cNvSpPr txBox="1"/>
          <p:nvPr/>
        </p:nvSpPr>
        <p:spPr>
          <a:xfrm>
            <a:off x="3147502" y="4980233"/>
            <a:ext cx="17980660" cy="6338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Communicating With Affection, Warmth, and Encouragement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Affection…"/>
          <p:cNvSpPr txBox="1"/>
          <p:nvPr/>
        </p:nvSpPr>
        <p:spPr>
          <a:xfrm>
            <a:off x="3147502" y="3122038"/>
            <a:ext cx="19733882" cy="8628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749299" indent="-749299" algn="l" defTabSz="12700">
              <a:spcBef>
                <a:spcPts val="4200"/>
              </a:spcBef>
              <a:buSzPct val="100000"/>
              <a:buChar char="-"/>
              <a:defRPr sz="9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Affection</a:t>
            </a:r>
          </a:p>
          <a:p>
            <a:pPr marL="749299" indent="-749299" algn="l" defTabSz="12700">
              <a:spcBef>
                <a:spcPts val="4200"/>
              </a:spcBef>
              <a:buSzPct val="100000"/>
              <a:buChar char="-"/>
              <a:defRPr sz="9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Warmth</a:t>
            </a:r>
          </a:p>
          <a:p>
            <a:pPr marL="749299" indent="-749299" algn="l" defTabSz="12700">
              <a:spcBef>
                <a:spcPts val="4200"/>
              </a:spcBef>
              <a:buSzPct val="100000"/>
              <a:buChar char="-"/>
              <a:defRPr sz="9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Encouragement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1" build="p" bldLvl="5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“I can live two months on one good compliment.”"/>
          <p:cNvSpPr txBox="1">
            <a:spLocks noGrp="1"/>
          </p:cNvSpPr>
          <p:nvPr>
            <p:ph type="ctrTitle"/>
          </p:nvPr>
        </p:nvSpPr>
        <p:spPr>
          <a:xfrm>
            <a:off x="3251998" y="4869626"/>
            <a:ext cx="18644507" cy="5016952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94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“I can live two months on one good compliment.”</a:t>
            </a:r>
          </a:p>
        </p:txBody>
      </p:sp>
      <p:sp>
        <p:nvSpPr>
          <p:cNvPr id="195" name="- Mark Twain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- Mark Twain 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&quot;Every child needs at least one adult who is irrationally positive about them.”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8163635" cy="7237376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spcBef>
                <a:spcPts val="3600"/>
              </a:spcBef>
              <a:defRPr sz="12144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"Every child needs at least one adult who is irrationally positive about them.”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he Lesson of Discipline and Grace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Lesson of Discipline and Grace</a:t>
            </a:r>
          </a:p>
        </p:txBody>
      </p:sp>
      <p:sp>
        <p:nvSpPr>
          <p:cNvPr id="200" name="Creating a Grace-Filled…"/>
          <p:cNvSpPr txBox="1"/>
          <p:nvPr/>
        </p:nvSpPr>
        <p:spPr>
          <a:xfrm>
            <a:off x="3147502" y="6111220"/>
            <a:ext cx="17980660" cy="5207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Creating a Grace-Filled</a:t>
            </a:r>
          </a:p>
          <a:p>
            <a: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Home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ules without relationship equal rebellion.…"/>
          <p:cNvSpPr txBox="1"/>
          <p:nvPr/>
        </p:nvSpPr>
        <p:spPr>
          <a:xfrm>
            <a:off x="3028665" y="2055535"/>
            <a:ext cx="19733882" cy="10771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1240895" indent="-1240895" algn="l" defTabSz="12700">
              <a:spcBef>
                <a:spcPts val="5100"/>
              </a:spcBef>
              <a:buSzPct val="100000"/>
              <a:buAutoNum type="arabicPeriod"/>
              <a:defRPr sz="6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Rules without relationship equal rebellion.</a:t>
            </a:r>
          </a:p>
          <a:p>
            <a:pPr marL="1240895" indent="-1240895" algn="l" defTabSz="12700">
              <a:spcBef>
                <a:spcPts val="5100"/>
              </a:spcBef>
              <a:buSzPct val="100000"/>
              <a:buAutoNum type="arabicPeriod"/>
              <a:defRPr sz="6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Choose your battles wisely (but win!).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1" build="p" bldLvl="5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Rules without relationship equal rebellion.…"/>
          <p:cNvSpPr txBox="1"/>
          <p:nvPr/>
        </p:nvSpPr>
        <p:spPr>
          <a:xfrm>
            <a:off x="3028665" y="2055535"/>
            <a:ext cx="19733882" cy="3663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1240895" indent="-1240895" algn="l" defTabSz="12700">
              <a:spcBef>
                <a:spcPts val="5100"/>
              </a:spcBef>
              <a:buSzPct val="100000"/>
              <a:buAutoNum type="arabicPeriod"/>
              <a:defRPr sz="6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Rules without relationship equal rebellion.</a:t>
            </a:r>
          </a:p>
          <a:p>
            <a:pPr marL="1240895" indent="-1240895" algn="l" defTabSz="12700">
              <a:spcBef>
                <a:spcPts val="5100"/>
              </a:spcBef>
              <a:buSzPct val="100000"/>
              <a:buAutoNum type="arabicPeriod"/>
              <a:defRPr sz="6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Choose your battles wisely (but win!).</a:t>
            </a:r>
          </a:p>
        </p:txBody>
      </p:sp>
      <p:sp>
        <p:nvSpPr>
          <p:cNvPr id="205" name="If I were your age, I might feel the same way...…"/>
          <p:cNvSpPr txBox="1"/>
          <p:nvPr/>
        </p:nvSpPr>
        <p:spPr>
          <a:xfrm>
            <a:off x="5588888" y="5596883"/>
            <a:ext cx="17208332" cy="6620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812800" indent="-812800" algn="l" defTabSz="12700">
              <a:spcBef>
                <a:spcPts val="5100"/>
              </a:spcBef>
              <a:buSzPct val="123000"/>
              <a:buChar char="-"/>
              <a:defRPr sz="56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If I were your age, I might feel the same way...</a:t>
            </a:r>
          </a:p>
          <a:p>
            <a:pPr marL="812800" indent="-812800" algn="l" defTabSz="12700">
              <a:spcBef>
                <a:spcPts val="5100"/>
              </a:spcBef>
              <a:buSzPct val="123000"/>
              <a:buChar char="-"/>
              <a:defRPr sz="56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"Nevertheless"...</a:t>
            </a:r>
          </a:p>
          <a:p>
            <a:pPr marL="812800" indent="-812800" algn="l" defTabSz="12700">
              <a:spcBef>
                <a:spcPts val="5100"/>
              </a:spcBef>
              <a:buSzPct val="123000"/>
              <a:buChar char="-"/>
              <a:defRPr sz="56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Life isn't fair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" grpId="1" build="p" bldLvl="5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Nagging doesn’t work.…"/>
          <p:cNvSpPr txBox="1"/>
          <p:nvPr/>
        </p:nvSpPr>
        <p:spPr>
          <a:xfrm>
            <a:off x="3028665" y="5432720"/>
            <a:ext cx="19733882" cy="7242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1240895" indent="-1240895" algn="l" defTabSz="12700">
              <a:spcBef>
                <a:spcPts val="5100"/>
              </a:spcBef>
              <a:buSzPct val="100000"/>
              <a:buAutoNum type="arabicPeriod" startAt="3"/>
              <a:defRPr sz="6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Nagging doesn’t work.</a:t>
            </a:r>
          </a:p>
          <a:p>
            <a:pPr marL="1240895" indent="-1240895" algn="l" defTabSz="12700">
              <a:spcBef>
                <a:spcPts val="5100"/>
              </a:spcBef>
              <a:buSzPct val="100000"/>
              <a:buAutoNum type="arabicPeriod" startAt="3"/>
              <a:defRPr sz="6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Don’t be afraid to admit your mistakes.</a:t>
            </a:r>
          </a:p>
          <a:p>
            <a:pPr marL="1240895" indent="-1240895" algn="l" defTabSz="12700">
              <a:spcBef>
                <a:spcPts val="5100"/>
              </a:spcBef>
              <a:buSzPct val="100000"/>
              <a:buAutoNum type="arabicPeriod" startAt="3"/>
              <a:defRPr sz="6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Clearly express your expectations.</a:t>
            </a:r>
          </a:p>
        </p:txBody>
      </p:sp>
      <p:sp>
        <p:nvSpPr>
          <p:cNvPr id="208" name="Rules without relationship equal rebellion.…"/>
          <p:cNvSpPr txBox="1"/>
          <p:nvPr/>
        </p:nvSpPr>
        <p:spPr>
          <a:xfrm>
            <a:off x="3028665" y="2055535"/>
            <a:ext cx="19733882" cy="3175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1240895" indent="-1240895" algn="l" defTabSz="12700">
              <a:spcBef>
                <a:spcPts val="5100"/>
              </a:spcBef>
              <a:buSzPct val="100000"/>
              <a:buAutoNum type="arabicPeriod"/>
              <a:defRPr sz="6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Rules without relationship equal rebellion.</a:t>
            </a:r>
          </a:p>
          <a:p>
            <a:pPr marL="1240895" indent="-1240895" algn="l" defTabSz="12700">
              <a:spcBef>
                <a:spcPts val="5100"/>
              </a:spcBef>
              <a:buSzPct val="100000"/>
              <a:buAutoNum type="arabicPeriod"/>
              <a:defRPr sz="6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Choose your battles wisely (but win!).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Are you parenting by circumstance and chance or on purpose with a plan?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8163635" cy="7237376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spcBef>
                <a:spcPts val="3600"/>
              </a:spcBef>
              <a:defRPr sz="12144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Are you parenting by circumstance and chance or on purpose with a plan?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HE STAGES OF PARENTING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STAGES OF PARENTING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HE STAGES OF PARENTING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STAGES OF PARENTING</a:t>
            </a:r>
          </a:p>
        </p:txBody>
      </p:sp>
      <p:sp>
        <p:nvSpPr>
          <p:cNvPr id="213" name="Catering"/>
          <p:cNvSpPr txBox="1"/>
          <p:nvPr/>
        </p:nvSpPr>
        <p:spPr>
          <a:xfrm>
            <a:off x="3147502" y="8007332"/>
            <a:ext cx="17980660" cy="3144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Catering</a:t>
            </a:r>
          </a:p>
        </p:txBody>
      </p:sp>
      <p:sp>
        <p:nvSpPr>
          <p:cNvPr id="214" name="STAGE ONE"/>
          <p:cNvSpPr txBox="1"/>
          <p:nvPr/>
        </p:nvSpPr>
        <p:spPr>
          <a:xfrm>
            <a:off x="3147502" y="5686286"/>
            <a:ext cx="17980660" cy="1877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 u="sng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STAGE ONE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HE STAGES OF PARENTING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STAGES OF PARENTING</a:t>
            </a:r>
          </a:p>
        </p:txBody>
      </p:sp>
      <p:sp>
        <p:nvSpPr>
          <p:cNvPr id="217" name="Controlling"/>
          <p:cNvSpPr txBox="1"/>
          <p:nvPr/>
        </p:nvSpPr>
        <p:spPr>
          <a:xfrm>
            <a:off x="3147502" y="8007332"/>
            <a:ext cx="17980660" cy="3144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Controlling</a:t>
            </a:r>
          </a:p>
        </p:txBody>
      </p:sp>
      <p:sp>
        <p:nvSpPr>
          <p:cNvPr id="218" name="STAGE TWO"/>
          <p:cNvSpPr txBox="1"/>
          <p:nvPr/>
        </p:nvSpPr>
        <p:spPr>
          <a:xfrm>
            <a:off x="3147502" y="5686286"/>
            <a:ext cx="17980660" cy="1877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 u="sng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STAGE TWO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HE STAGES OF PARENTING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STAGES OF PARENTING</a:t>
            </a:r>
          </a:p>
        </p:txBody>
      </p:sp>
      <p:sp>
        <p:nvSpPr>
          <p:cNvPr id="221" name="Coaching"/>
          <p:cNvSpPr txBox="1"/>
          <p:nvPr/>
        </p:nvSpPr>
        <p:spPr>
          <a:xfrm>
            <a:off x="3147502" y="8007332"/>
            <a:ext cx="17980660" cy="3144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Coaching</a:t>
            </a:r>
          </a:p>
        </p:txBody>
      </p:sp>
      <p:sp>
        <p:nvSpPr>
          <p:cNvPr id="222" name="STAGE THREE"/>
          <p:cNvSpPr txBox="1"/>
          <p:nvPr/>
        </p:nvSpPr>
        <p:spPr>
          <a:xfrm>
            <a:off x="3147502" y="5686286"/>
            <a:ext cx="17980660" cy="1877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 u="sng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STAGE THREE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HE STAGES OF PARENTING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STAGES OF PARENTING</a:t>
            </a:r>
          </a:p>
        </p:txBody>
      </p:sp>
      <p:sp>
        <p:nvSpPr>
          <p:cNvPr id="225" name="Consulting"/>
          <p:cNvSpPr txBox="1"/>
          <p:nvPr/>
        </p:nvSpPr>
        <p:spPr>
          <a:xfrm>
            <a:off x="3147502" y="8007332"/>
            <a:ext cx="17980660" cy="3144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Consulting</a:t>
            </a:r>
          </a:p>
        </p:txBody>
      </p:sp>
      <p:sp>
        <p:nvSpPr>
          <p:cNvPr id="226" name="STAGE FOUR"/>
          <p:cNvSpPr txBox="1"/>
          <p:nvPr/>
        </p:nvSpPr>
        <p:spPr>
          <a:xfrm>
            <a:off x="3147502" y="5686286"/>
            <a:ext cx="17980660" cy="1877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 u="sng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STAGE FOUR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HE STAGES OF PARENTING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STAGES OF PARENTING</a:t>
            </a:r>
          </a:p>
        </p:txBody>
      </p:sp>
      <p:sp>
        <p:nvSpPr>
          <p:cNvPr id="229" name="Caring"/>
          <p:cNvSpPr txBox="1"/>
          <p:nvPr/>
        </p:nvSpPr>
        <p:spPr>
          <a:xfrm>
            <a:off x="3147502" y="8007332"/>
            <a:ext cx="17980660" cy="3144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Caring</a:t>
            </a:r>
          </a:p>
        </p:txBody>
      </p:sp>
      <p:sp>
        <p:nvSpPr>
          <p:cNvPr id="230" name="STAGE FIVE"/>
          <p:cNvSpPr txBox="1"/>
          <p:nvPr/>
        </p:nvSpPr>
        <p:spPr>
          <a:xfrm>
            <a:off x="3147502" y="5686286"/>
            <a:ext cx="17980660" cy="1877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 u="sng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STAGE FIVE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Build Morals and Values Into the Lives of Your Kids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8163635" cy="6599336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Build Morals and Values Into the Lives of Your Kids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Become Students of the Culture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8163635" cy="6599336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Become Students of the Culture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ach Them Healthy Sexuality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Teach Them Healthy Sexuality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ach Them Healthy Sexuality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Teach Them Healthy Sexuality</a:t>
            </a:r>
          </a:p>
        </p:txBody>
      </p:sp>
      <p:sp>
        <p:nvSpPr>
          <p:cNvPr id="239" name="Be Age Appropriate"/>
          <p:cNvSpPr txBox="1"/>
          <p:nvPr/>
        </p:nvSpPr>
        <p:spPr>
          <a:xfrm>
            <a:off x="2420138" y="4161789"/>
            <a:ext cx="18163635" cy="1474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spcBef>
                <a:spcPts val="4200"/>
              </a:spcBef>
              <a:defRPr sz="81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Be Age Appropriate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You Can Be the “Transitional Generation” and Overcome Negative Family Patterns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8163635" cy="7237376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spcBef>
                <a:spcPts val="3300"/>
              </a:spcBef>
              <a:defRPr sz="10902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You Can Be the “Transitional Generation” and Overcome Negative Family Patterns 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ach Them Healthy Sexuality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Teach Them Healthy Sexuality</a:t>
            </a:r>
          </a:p>
        </p:txBody>
      </p:sp>
      <p:sp>
        <p:nvSpPr>
          <p:cNvPr id="242" name="3-5 years old…"/>
          <p:cNvSpPr txBox="1"/>
          <p:nvPr/>
        </p:nvSpPr>
        <p:spPr>
          <a:xfrm>
            <a:off x="4050665" y="6262642"/>
            <a:ext cx="19733882" cy="513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marL="689356" indent="-689356" algn="l" defTabSz="914400">
              <a:spcBef>
                <a:spcPts val="3800"/>
              </a:spcBef>
              <a:buSzPct val="100000"/>
              <a:buChar char="-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3-5 years old</a:t>
            </a:r>
          </a:p>
          <a:p>
            <a:pPr marL="689356" indent="-689356" algn="l" defTabSz="914400">
              <a:spcBef>
                <a:spcPts val="3800"/>
              </a:spcBef>
              <a:buSzPct val="100000"/>
              <a:buChar char="-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6-9 years old</a:t>
            </a:r>
          </a:p>
          <a:p>
            <a:pPr marL="689356" indent="-689356" algn="l" defTabSz="914400">
              <a:spcBef>
                <a:spcPts val="3800"/>
              </a:spcBef>
              <a:buSzPct val="100000"/>
              <a:buChar char="-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10-14 years old</a:t>
            </a:r>
          </a:p>
          <a:p>
            <a:pPr marL="689356" indent="-689356" algn="l" defTabSz="914400">
              <a:spcBef>
                <a:spcPts val="3800"/>
              </a:spcBef>
              <a:buSzPct val="100000"/>
              <a:buChar char="-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14 and older</a:t>
            </a:r>
          </a:p>
        </p:txBody>
      </p:sp>
      <p:sp>
        <p:nvSpPr>
          <p:cNvPr id="243" name="Be Age Appropriate"/>
          <p:cNvSpPr txBox="1"/>
          <p:nvPr/>
        </p:nvSpPr>
        <p:spPr>
          <a:xfrm>
            <a:off x="2420138" y="4161789"/>
            <a:ext cx="18163635" cy="1474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spcBef>
                <a:spcPts val="4200"/>
              </a:spcBef>
              <a:defRPr sz="81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Be Age Appropriate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1" build="p" bldLvl="5" animBg="1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HE PURITY CODE PLEDGE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PURITY CODE PLEDGE</a:t>
            </a:r>
          </a:p>
        </p:txBody>
      </p:sp>
      <p:sp>
        <p:nvSpPr>
          <p:cNvPr id="246" name="In honor of God, my family, and my future spouse, I commit my life to sexual purity."/>
          <p:cNvSpPr txBox="1"/>
          <p:nvPr/>
        </p:nvSpPr>
        <p:spPr>
          <a:xfrm>
            <a:off x="3147502" y="5160522"/>
            <a:ext cx="17980660" cy="5207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defRPr sz="882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In honor of God, my family, and my future spouse, I commit my life to sexual purity.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" grpId="1" animBg="1" advAuto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HE PURITY CODE PLEDGE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PURITY CODE PLEDGE</a:t>
            </a:r>
          </a:p>
        </p:txBody>
      </p:sp>
      <p:sp>
        <p:nvSpPr>
          <p:cNvPr id="249" name="THIS INVOLVES"/>
          <p:cNvSpPr txBox="1"/>
          <p:nvPr/>
        </p:nvSpPr>
        <p:spPr>
          <a:xfrm>
            <a:off x="2077968" y="4254361"/>
            <a:ext cx="17980660" cy="1490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7200" u="sng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THIS INVOLVES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HE PURITY CODE PLEDGE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PURITY CODE PLEDGE</a:t>
            </a:r>
          </a:p>
        </p:txBody>
      </p:sp>
      <p:sp>
        <p:nvSpPr>
          <p:cNvPr id="252" name="THIS INVOLVES"/>
          <p:cNvSpPr txBox="1"/>
          <p:nvPr/>
        </p:nvSpPr>
        <p:spPr>
          <a:xfrm>
            <a:off x="2077968" y="4254361"/>
            <a:ext cx="17980660" cy="1490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7200" u="sng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THIS INVOLVES</a:t>
            </a:r>
          </a:p>
        </p:txBody>
      </p:sp>
      <p:sp>
        <p:nvSpPr>
          <p:cNvPr id="253" name="Honor God with my body…"/>
          <p:cNvSpPr txBox="1"/>
          <p:nvPr/>
        </p:nvSpPr>
        <p:spPr>
          <a:xfrm>
            <a:off x="4050665" y="6262642"/>
            <a:ext cx="19733882" cy="513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marL="689356" indent="-689356" algn="l" defTabSz="914400">
              <a:spcBef>
                <a:spcPts val="3800"/>
              </a:spcBef>
              <a:buSzPct val="100000"/>
              <a:buChar char="-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Honor God with my body</a:t>
            </a:r>
          </a:p>
          <a:p>
            <a:pPr marL="689356" indent="-689356" algn="l" defTabSz="914400">
              <a:spcBef>
                <a:spcPts val="3800"/>
              </a:spcBef>
              <a:buSzPct val="100000"/>
              <a:buChar char="-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Renew my mind for good</a:t>
            </a:r>
          </a:p>
          <a:p>
            <a:pPr marL="689356" indent="-689356" algn="l" defTabSz="914400">
              <a:spcBef>
                <a:spcPts val="3800"/>
              </a:spcBef>
              <a:buSzPct val="100000"/>
              <a:buChar char="-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Turn my eyes from worthless things</a:t>
            </a:r>
          </a:p>
          <a:p>
            <a:pPr marL="689356" indent="-689356" algn="l" defTabSz="914400">
              <a:spcBef>
                <a:spcPts val="3800"/>
              </a:spcBef>
              <a:buSzPct val="100000"/>
              <a:buChar char="-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Guard my heart above all else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1" build="p" bldLvl="5" animBg="1" advAuto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Escalation of Pornography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7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Escalation of Pornography</a:t>
            </a:r>
          </a:p>
        </p:txBody>
      </p:sp>
      <p:sp>
        <p:nvSpPr>
          <p:cNvPr id="256" name="Viewing Pornography…"/>
          <p:cNvSpPr txBox="1"/>
          <p:nvPr/>
        </p:nvSpPr>
        <p:spPr>
          <a:xfrm>
            <a:off x="3147502" y="4500200"/>
            <a:ext cx="19733882" cy="67245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marL="696849" indent="-696849" algn="l" defTabSz="914400">
              <a:spcBef>
                <a:spcPts val="3900"/>
              </a:spcBef>
              <a:buSzPct val="100000"/>
              <a:buChar char="-"/>
              <a:defRPr sz="6231">
                <a:latin typeface="Gotham Book"/>
                <a:ea typeface="Gotham Book"/>
                <a:cs typeface="Gotham Book"/>
                <a:sym typeface="Gotham Book"/>
              </a:defRPr>
            </a:pPr>
            <a:r>
              <a:t>Viewing Pornography</a:t>
            </a:r>
          </a:p>
          <a:p>
            <a:pPr marL="696849" indent="-696849" algn="l" defTabSz="914400">
              <a:spcBef>
                <a:spcPts val="3900"/>
              </a:spcBef>
              <a:buSzPct val="100000"/>
              <a:buChar char="-"/>
              <a:defRPr sz="6231">
                <a:latin typeface="Gotham Book"/>
                <a:ea typeface="Gotham Book"/>
                <a:cs typeface="Gotham Book"/>
                <a:sym typeface="Gotham Book"/>
              </a:defRPr>
            </a:pPr>
            <a:r>
              <a:t>Addiction</a:t>
            </a:r>
          </a:p>
          <a:p>
            <a:pPr marL="696849" indent="-696849" algn="l" defTabSz="914400">
              <a:spcBef>
                <a:spcPts val="3900"/>
              </a:spcBef>
              <a:buSzPct val="100000"/>
              <a:buChar char="-"/>
              <a:defRPr sz="6231">
                <a:latin typeface="Gotham Book"/>
                <a:ea typeface="Gotham Book"/>
                <a:cs typeface="Gotham Book"/>
                <a:sym typeface="Gotham Book"/>
              </a:defRPr>
            </a:pPr>
            <a:r>
              <a:t>Escalation</a:t>
            </a:r>
          </a:p>
          <a:p>
            <a:pPr marL="696849" indent="-696849" algn="l" defTabSz="914400">
              <a:spcBef>
                <a:spcPts val="3900"/>
              </a:spcBef>
              <a:buSzPct val="100000"/>
              <a:buChar char="-"/>
              <a:defRPr sz="6231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Desensitization</a:t>
            </a:r>
          </a:p>
          <a:p>
            <a:pPr marL="696849" indent="-696849" algn="l" defTabSz="914400">
              <a:spcBef>
                <a:spcPts val="3900"/>
              </a:spcBef>
              <a:buSzPct val="100000"/>
              <a:buChar char="-"/>
              <a:defRPr sz="6231">
                <a:latin typeface="Gotham Book"/>
                <a:ea typeface="Gotham Book"/>
                <a:cs typeface="Gotham Book"/>
                <a:sym typeface="Gotham Book"/>
              </a:defRPr>
            </a:pPr>
            <a:r>
              <a:t>Acting Out Sexually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" grpId="1" build="p" bldLvl="5" animBg="1" advAuto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alk With Your Kids about Drugs and Alcohol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Talk With Your Kids about Drugs and Alcohol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alk With Your Kids about Drugs and Alcohol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Talk With Your Kids about Drugs and Alcohol</a:t>
            </a:r>
          </a:p>
        </p:txBody>
      </p:sp>
      <p:sp>
        <p:nvSpPr>
          <p:cNvPr id="261" name="- Gateway Drugs"/>
          <p:cNvSpPr txBox="1"/>
          <p:nvPr/>
        </p:nvSpPr>
        <p:spPr>
          <a:xfrm>
            <a:off x="2420138" y="4593848"/>
            <a:ext cx="18163635" cy="1474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spcBef>
                <a:spcPts val="4200"/>
              </a:spcBef>
              <a:defRPr sz="81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- Gateway Drugs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alk With Your Kids about Drugs and Alcohol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Talk With Your Kids about Drugs and Alcohol</a:t>
            </a:r>
          </a:p>
        </p:txBody>
      </p:sp>
      <p:sp>
        <p:nvSpPr>
          <p:cNvPr id="264" name="Beer/Wine…"/>
          <p:cNvSpPr txBox="1"/>
          <p:nvPr/>
        </p:nvSpPr>
        <p:spPr>
          <a:xfrm>
            <a:off x="5125123" y="6416136"/>
            <a:ext cx="19733882" cy="513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marL="1141624" indent="-1141624" algn="l" defTabSz="914400">
              <a:spcBef>
                <a:spcPts val="3800"/>
              </a:spcBef>
              <a:buSzPct val="100000"/>
              <a:buAutoNum type="arabicPeriod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Beer/Wine </a:t>
            </a:r>
          </a:p>
          <a:p>
            <a:pPr marL="1141624" indent="-1141624" algn="l" defTabSz="914400">
              <a:spcBef>
                <a:spcPts val="3800"/>
              </a:spcBef>
              <a:buSzPct val="100000"/>
              <a:buAutoNum type="arabicPeriod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Nicotine </a:t>
            </a:r>
          </a:p>
          <a:p>
            <a:pPr marL="1141624" indent="-1141624" algn="l" defTabSz="914400">
              <a:spcBef>
                <a:spcPts val="3800"/>
              </a:spcBef>
              <a:buSzPct val="100000"/>
              <a:buAutoNum type="arabicPeriod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	Harder alcohol/ Marijuana</a:t>
            </a:r>
          </a:p>
          <a:p>
            <a:pPr marL="1141624" indent="-1141624" algn="l" defTabSz="914400">
              <a:spcBef>
                <a:spcPts val="3800"/>
              </a:spcBef>
              <a:buSzPct val="100000"/>
              <a:buAutoNum type="arabicPeriod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Harder drugs </a:t>
            </a:r>
          </a:p>
        </p:txBody>
      </p:sp>
      <p:sp>
        <p:nvSpPr>
          <p:cNvPr id="265" name="- Gateway Drugs"/>
          <p:cNvSpPr txBox="1"/>
          <p:nvPr/>
        </p:nvSpPr>
        <p:spPr>
          <a:xfrm>
            <a:off x="2420138" y="4593848"/>
            <a:ext cx="18163635" cy="1474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spcBef>
                <a:spcPts val="4200"/>
              </a:spcBef>
              <a:defRPr sz="81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- Gateway Drugs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" grpId="1" build="p" bldLvl="5" animBg="1" advAuto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alk With Your Kids about Drugs and Alcohol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Talk With Your Kids about Drugs and Alcohol</a:t>
            </a:r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alk With Your Kids about Drugs and Alcohol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Talk With Your Kids about Drugs and Alcohol</a:t>
            </a:r>
          </a:p>
        </p:txBody>
      </p:sp>
      <p:sp>
        <p:nvSpPr>
          <p:cNvPr id="270" name="- Why do Kids use Drugs &amp; Alcohol"/>
          <p:cNvSpPr txBox="1"/>
          <p:nvPr/>
        </p:nvSpPr>
        <p:spPr>
          <a:xfrm>
            <a:off x="2420138" y="4593848"/>
            <a:ext cx="18163635" cy="1474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spcBef>
                <a:spcPts val="3900"/>
              </a:spcBef>
              <a:defRPr sz="7694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- Why do Kids use Drugs &amp; Alcohol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Will you recover or repeat negative family patterns?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spcBef>
                <a:spcPts val="3700"/>
              </a:spcBef>
              <a:defRPr sz="9089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Will you recover or repeat negative family patterns?</a:t>
            </a:r>
          </a:p>
        </p:txBody>
      </p:sp>
      <p:sp>
        <p:nvSpPr>
          <p:cNvPr id="138" name="Admit your own brokenness…"/>
          <p:cNvSpPr txBox="1"/>
          <p:nvPr/>
        </p:nvSpPr>
        <p:spPr>
          <a:xfrm>
            <a:off x="3147502" y="5138447"/>
            <a:ext cx="19733882" cy="65005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70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Admit your own brokenness</a:t>
            </a:r>
          </a:p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70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Develop the courage to change</a:t>
            </a:r>
          </a:p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70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Establish replenishing relationships</a:t>
            </a:r>
          </a:p>
          <a:p>
            <a:pPr marL="749300" indent="-749300" algn="l" defTabSz="12700">
              <a:spcBef>
                <a:spcPts val="4200"/>
              </a:spcBef>
              <a:buSzPct val="100000"/>
              <a:buChar char="-"/>
              <a:defRPr sz="70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Live by the eternal perspective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1" build="p" bldLvl="5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alk With Your Kids about Drugs and Alcohol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Talk With Your Kids about Drugs and Alcohol</a:t>
            </a:r>
          </a:p>
        </p:txBody>
      </p:sp>
      <p:sp>
        <p:nvSpPr>
          <p:cNvPr id="273" name="Makes them feel good…"/>
          <p:cNvSpPr txBox="1"/>
          <p:nvPr/>
        </p:nvSpPr>
        <p:spPr>
          <a:xfrm>
            <a:off x="5694160" y="6416136"/>
            <a:ext cx="19164845" cy="513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1240895" indent="-1240895" algn="l" defTabSz="12700">
              <a:spcBef>
                <a:spcPts val="4200"/>
              </a:spcBef>
              <a:buSzPct val="100000"/>
              <a:buAutoNum type="arabicPeriod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Makes them feel good </a:t>
            </a:r>
          </a:p>
          <a:p>
            <a:pPr marL="1240895" indent="-1240895" algn="l" defTabSz="12700">
              <a:spcBef>
                <a:spcPts val="4200"/>
              </a:spcBef>
              <a:buSzPct val="100000"/>
              <a:buAutoNum type="arabicPeriod"/>
              <a:defRPr sz="6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It works most every single time</a:t>
            </a:r>
          </a:p>
        </p:txBody>
      </p:sp>
      <p:sp>
        <p:nvSpPr>
          <p:cNvPr id="274" name="- Why do Kids use Drugs &amp; Alcohol"/>
          <p:cNvSpPr txBox="1"/>
          <p:nvPr/>
        </p:nvSpPr>
        <p:spPr>
          <a:xfrm>
            <a:off x="2420138" y="4593848"/>
            <a:ext cx="18163635" cy="1474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spcBef>
                <a:spcPts val="3900"/>
              </a:spcBef>
              <a:defRPr sz="7694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- Why do Kids use Drugs &amp; Alcohol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" grpId="1" build="p" bldLvl="5" animBg="1" advAuto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alk With Your Kids about Drugs and Alcohol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Talk With Your Kids about Drugs and Alcohol</a:t>
            </a:r>
          </a:p>
        </p:txBody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alk With Your Kids about Drugs and Alcohol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Talk With Your Kids about Drugs and Alcohol</a:t>
            </a:r>
          </a:p>
        </p:txBody>
      </p:sp>
      <p:sp>
        <p:nvSpPr>
          <p:cNvPr id="279" name="- How do kids start using?"/>
          <p:cNvSpPr txBox="1"/>
          <p:nvPr/>
        </p:nvSpPr>
        <p:spPr>
          <a:xfrm>
            <a:off x="2420138" y="4593848"/>
            <a:ext cx="18163635" cy="1474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lvl="1" algn="l" defTabSz="12700">
              <a:spcBef>
                <a:spcPts val="4200"/>
              </a:spcBef>
              <a:defRPr sz="81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- How do kids start using?</a:t>
            </a:r>
          </a:p>
        </p:txBody>
      </p:sp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alk With Your Kids about Drugs and Alcohol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Talk With Your Kids about Drugs and Alcohol</a:t>
            </a:r>
          </a:p>
        </p:txBody>
      </p:sp>
      <p:sp>
        <p:nvSpPr>
          <p:cNvPr id="282" name="Experimental use phase…"/>
          <p:cNvSpPr txBox="1"/>
          <p:nvPr/>
        </p:nvSpPr>
        <p:spPr>
          <a:xfrm>
            <a:off x="5694160" y="6591558"/>
            <a:ext cx="19164845" cy="513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marL="1141624" indent="-1141624" algn="l" defTabSz="914400">
              <a:spcBef>
                <a:spcPts val="3800"/>
              </a:spcBef>
              <a:buSzPct val="100000"/>
              <a:buAutoNum type="arabicPeriod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Experimental use phase</a:t>
            </a:r>
          </a:p>
          <a:p>
            <a:pPr marL="1141624" indent="-1141624" algn="l" defTabSz="914400">
              <a:spcBef>
                <a:spcPts val="3800"/>
              </a:spcBef>
              <a:buSzPct val="100000"/>
              <a:buAutoNum type="arabicPeriod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Social use phase</a:t>
            </a:r>
          </a:p>
          <a:p>
            <a:pPr marL="1141624" indent="-1141624" algn="l" defTabSz="914400">
              <a:spcBef>
                <a:spcPts val="3800"/>
              </a:spcBef>
              <a:buSzPct val="100000"/>
              <a:buAutoNum type="arabicPeriod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	Dependency phase   </a:t>
            </a:r>
          </a:p>
          <a:p>
            <a:pPr marL="1141624" indent="-1141624" algn="l" defTabSz="914400">
              <a:spcBef>
                <a:spcPts val="3800"/>
              </a:spcBef>
              <a:buSzPct val="100000"/>
              <a:buAutoNum type="arabicPeriod"/>
              <a:defRPr sz="6164">
                <a:latin typeface="Gotham Book"/>
                <a:ea typeface="Gotham Book"/>
                <a:cs typeface="Gotham Book"/>
                <a:sym typeface="Gotham Book"/>
              </a:defRPr>
            </a:pPr>
            <a:r>
              <a:t>	Addiction phase </a:t>
            </a:r>
          </a:p>
        </p:txBody>
      </p:sp>
      <p:sp>
        <p:nvSpPr>
          <p:cNvPr id="283" name="- How do kids start using?"/>
          <p:cNvSpPr txBox="1"/>
          <p:nvPr/>
        </p:nvSpPr>
        <p:spPr>
          <a:xfrm>
            <a:off x="2420138" y="4593848"/>
            <a:ext cx="18163635" cy="1474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lvl="1" algn="l" defTabSz="12700">
              <a:spcBef>
                <a:spcPts val="4200"/>
              </a:spcBef>
              <a:defRPr sz="81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- How do kids start using?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" grpId="1" build="p" bldLvl="5" animBg="1" advAuto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reate a Media-Safe Home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8795438" cy="6599336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Create a Media-Safe Home</a:t>
            </a:r>
          </a:p>
        </p:txBody>
      </p:sp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LISTEN To What They Listen To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8163635" cy="6599336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LISTEN To What They Listen To</a:t>
            </a:r>
          </a:p>
        </p:txBody>
      </p:sp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WATCH What They Watch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7181285" cy="6599336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WATCH What They Watch</a:t>
            </a:r>
          </a:p>
        </p:txBody>
      </p:sp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READ What They Read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7181285" cy="6599336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READ What They Read</a:t>
            </a:r>
          </a:p>
        </p:txBody>
      </p:sp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ips for Guiding Your Kids Online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124001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8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Tips for Guiding Your Kids Online</a:t>
            </a:r>
          </a:p>
        </p:txBody>
      </p:sp>
      <p:sp>
        <p:nvSpPr>
          <p:cNvPr id="294" name="No personal information without permission…"/>
          <p:cNvSpPr txBox="1"/>
          <p:nvPr/>
        </p:nvSpPr>
        <p:spPr>
          <a:xfrm>
            <a:off x="4466208" y="4571186"/>
            <a:ext cx="16854500" cy="7156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marL="856218" indent="-856218" algn="l" defTabSz="914400">
              <a:spcBef>
                <a:spcPts val="2800"/>
              </a:spcBef>
              <a:buSzPct val="100000"/>
              <a:buAutoNum type="arabicPeriod"/>
              <a:defRPr sz="4623">
                <a:latin typeface="Gotham Book"/>
                <a:ea typeface="Gotham Book"/>
                <a:cs typeface="Gotham Book"/>
                <a:sym typeface="Gotham Book"/>
              </a:defRPr>
            </a:pPr>
            <a:r>
              <a:t>No personal information without permission</a:t>
            </a:r>
          </a:p>
          <a:p>
            <a:pPr marL="856218" indent="-856218" algn="l" defTabSz="914400">
              <a:spcBef>
                <a:spcPts val="2800"/>
              </a:spcBef>
              <a:buSzPct val="100000"/>
              <a:buAutoNum type="arabicPeriod"/>
              <a:defRPr sz="4623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Computer must be in a highly visible place</a:t>
            </a:r>
          </a:p>
          <a:p>
            <a:pPr marL="856218" indent="-856218" algn="l" defTabSz="914400">
              <a:spcBef>
                <a:spcPts val="2800"/>
              </a:spcBef>
              <a:buSzPct val="100000"/>
              <a:buAutoNum type="arabicPeriod"/>
              <a:defRPr sz="4623">
                <a:latin typeface="Gotham Book"/>
                <a:ea typeface="Gotham Book"/>
                <a:cs typeface="Gotham Book"/>
                <a:sym typeface="Gotham Book"/>
              </a:defRPr>
            </a:pPr>
            <a:r>
              <a:t>The computer &amp; TV are not babysitters</a:t>
            </a:r>
          </a:p>
          <a:p>
            <a:pPr marL="856218" indent="-856218" algn="l" defTabSz="914400">
              <a:spcBef>
                <a:spcPts val="2800"/>
              </a:spcBef>
              <a:buSzPct val="100000"/>
              <a:buAutoNum type="arabicPeriod"/>
              <a:defRPr sz="4623">
                <a:latin typeface="Gotham Book"/>
                <a:ea typeface="Gotham Book"/>
                <a:cs typeface="Gotham Book"/>
                <a:sym typeface="Gotham Book"/>
              </a:defRPr>
            </a:pPr>
            <a:r>
              <a:t>The internet is a resource, not a toy</a:t>
            </a:r>
          </a:p>
          <a:p>
            <a:pPr marL="856218" indent="-856218" algn="l" defTabSz="914400">
              <a:spcBef>
                <a:spcPts val="2800"/>
              </a:spcBef>
              <a:buSzPct val="100000"/>
              <a:buAutoNum type="arabicPeriod"/>
              <a:defRPr sz="4623">
                <a:latin typeface="Gotham Book"/>
                <a:ea typeface="Gotham Book"/>
                <a:cs typeface="Gotham Book"/>
                <a:sym typeface="Gotham Book"/>
              </a:defRPr>
            </a:pPr>
            <a:r>
              <a:t>Have a Parent/Child privacy talk</a:t>
            </a:r>
          </a:p>
          <a:p>
            <a:pPr marL="856218" indent="-856218" algn="l" defTabSz="914400">
              <a:spcBef>
                <a:spcPts val="2800"/>
              </a:spcBef>
              <a:buSzPct val="100000"/>
              <a:buAutoNum type="arabicPeriod"/>
              <a:defRPr sz="4623">
                <a:latin typeface="Gotham Book"/>
                <a:ea typeface="Gotham Book"/>
                <a:cs typeface="Gotham Book"/>
                <a:sym typeface="Gotham Book"/>
              </a:defRPr>
            </a:pPr>
            <a:r>
              <a:t>Pornography rules the web</a:t>
            </a:r>
          </a:p>
          <a:p>
            <a:pPr marL="856218" indent="-856218" algn="l" defTabSz="914400">
              <a:spcBef>
                <a:spcPts val="2800"/>
              </a:spcBef>
              <a:buSzPct val="100000"/>
              <a:buAutoNum type="arabicPeriod"/>
              <a:defRPr sz="4623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Consider a quality web filter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" grpId="1" build="p" bldLvl="5" animBg="1" advAuto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he Lesson of the Blessing: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92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Lesson of the Blessing:</a:t>
            </a:r>
          </a:p>
        </p:txBody>
      </p:sp>
      <p:sp>
        <p:nvSpPr>
          <p:cNvPr id="297" name="Bringing Honor &amp; Security to Your Home"/>
          <p:cNvSpPr txBox="1"/>
          <p:nvPr/>
        </p:nvSpPr>
        <p:spPr>
          <a:xfrm>
            <a:off x="3147502" y="6111220"/>
            <a:ext cx="17980660" cy="5207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05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Bringing Honor &amp; Security to Your Home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he Lesson of the Shema"/>
          <p:cNvSpPr txBox="1">
            <a:spLocks noGrp="1"/>
          </p:cNvSpPr>
          <p:nvPr>
            <p:ph type="ctrTitle"/>
          </p:nvPr>
        </p:nvSpPr>
        <p:spPr>
          <a:xfrm>
            <a:off x="1438972" y="1147489"/>
            <a:ext cx="20273193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spcBef>
                <a:spcPts val="4200"/>
              </a:spcBef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Lesson of the Shema</a:t>
            </a:r>
          </a:p>
        </p:txBody>
      </p:sp>
      <p:sp>
        <p:nvSpPr>
          <p:cNvPr id="141" name="A Road Map to Confident Parenting"/>
          <p:cNvSpPr txBox="1"/>
          <p:nvPr/>
        </p:nvSpPr>
        <p:spPr>
          <a:xfrm>
            <a:off x="3147502" y="5300777"/>
            <a:ext cx="16148693" cy="6338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98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A Road Map to Confident Parenting</a:t>
            </a:r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PEAK  The Blessing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7181285" cy="6599336"/>
          </a:xfrm>
          <a:prstGeom prst="rect">
            <a:avLst/>
          </a:prstGeom>
        </p:spPr>
        <p:txBody>
          <a:bodyPr anchor="t"/>
          <a:lstStyle/>
          <a:p>
            <a: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SPEAK </a:t>
            </a:r>
            <a:br/>
            <a:r>
              <a:t>The Blessing</a:t>
            </a:r>
          </a:p>
        </p:txBody>
      </p:sp>
    </p:spTree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BELIEVE  The Blessing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7181285" cy="6599336"/>
          </a:xfrm>
          <a:prstGeom prst="rect">
            <a:avLst/>
          </a:prstGeom>
        </p:spPr>
        <p:txBody>
          <a:bodyPr anchor="t"/>
          <a:lstStyle/>
          <a:p>
            <a: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BELIEVE </a:t>
            </a:r>
            <a:br/>
            <a:r>
              <a:t>The Blessing</a:t>
            </a:r>
          </a:p>
        </p:txBody>
      </p:sp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BE  The Blessing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7181285" cy="6599336"/>
          </a:xfrm>
          <a:prstGeom prst="rect">
            <a:avLst/>
          </a:prstGeom>
        </p:spPr>
        <p:txBody>
          <a:bodyPr anchor="t"/>
          <a:lstStyle/>
          <a:p>
            <a: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BE </a:t>
            </a:r>
            <a:br/>
            <a:r>
              <a:t>The Blessing</a:t>
            </a:r>
          </a:p>
        </p:txBody>
      </p:sp>
    </p:spTree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“The man or woman of integrity walks securely.”"/>
          <p:cNvSpPr txBox="1">
            <a:spLocks noGrp="1"/>
          </p:cNvSpPr>
          <p:nvPr>
            <p:ph type="ctrTitle"/>
          </p:nvPr>
        </p:nvSpPr>
        <p:spPr>
          <a:xfrm>
            <a:off x="2562743" y="4393810"/>
            <a:ext cx="19121703" cy="5373931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108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“The man or woman of integrity walks securely.” </a:t>
            </a:r>
          </a:p>
        </p:txBody>
      </p:sp>
      <p:sp>
        <p:nvSpPr>
          <p:cNvPr id="306" name="Proverbs 11:14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Proverbs 11:14</a:t>
            </a:r>
          </a:p>
        </p:txBody>
      </p:sp>
    </p:spTree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CELEBRATE  The Blessing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7181285" cy="6599336"/>
          </a:xfrm>
          <a:prstGeom prst="rect">
            <a:avLst/>
          </a:prstGeom>
        </p:spPr>
        <p:txBody>
          <a:bodyPr anchor="t"/>
          <a:lstStyle/>
          <a:p>
            <a: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CELEBRATE </a:t>
            </a:r>
            <a:br/>
            <a:r>
              <a:t>The Blessing</a:t>
            </a:r>
          </a:p>
        </p:txBody>
      </p:sp>
    </p:spTree>
  </p:cSld>
  <p:clrMapOvr>
    <a:masterClrMapping/>
  </p:clrMapOvr>
  <p:transition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ENERATION TO GENERATION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7181285" cy="6599336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134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GENERATION TO GENERATION</a:t>
            </a:r>
          </a:p>
        </p:txBody>
      </p:sp>
    </p:spTree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Your job is to help your kids grow up to be responsible adults who love God and have a MISSION, MATE, &amp; MASTER"/>
          <p:cNvSpPr txBox="1">
            <a:spLocks noGrp="1"/>
          </p:cNvSpPr>
          <p:nvPr>
            <p:ph type="ctrTitle"/>
          </p:nvPr>
        </p:nvSpPr>
        <p:spPr>
          <a:xfrm>
            <a:off x="2562743" y="3558332"/>
            <a:ext cx="18581456" cy="6997688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spcBef>
                <a:spcPts val="2800"/>
              </a:spcBef>
              <a:defRPr sz="9246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Your job is to help your kids grow up to be responsible adults who love God and have a MISSION, MATE, &amp; MASTER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“Hear, O Israel: The LORD our God, the LORD is one. Love the LORD your God with all your heart and with all your soul and with all your strength.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9121703" cy="684744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82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“Hear, O Israel: The LORD our God, the LORD is one. Love the LORD your God with all your heart and with all your soul and with all your strength. </a:t>
            </a:r>
          </a:p>
        </p:txBody>
      </p:sp>
      <p:sp>
        <p:nvSpPr>
          <p:cNvPr id="144" name="Deuteronomy 6:4-9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Deuteronomy 6:4-9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&quot;These commandments that I give you today are to be upon your hearts. Impress them on your children.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9121703" cy="684744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82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"These commandments that I give you today are to be upon your hearts. Impress them on your children.</a:t>
            </a:r>
          </a:p>
        </p:txBody>
      </p:sp>
      <p:sp>
        <p:nvSpPr>
          <p:cNvPr id="147" name="Deuteronomy 6:4-9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Deuteronomy 6:4-9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&quot;Talk about them when you sit at home and when you walk along the road, when you lie down and when you get up."/>
          <p:cNvSpPr txBox="1">
            <a:spLocks noGrp="1"/>
          </p:cNvSpPr>
          <p:nvPr>
            <p:ph type="ctrTitle"/>
          </p:nvPr>
        </p:nvSpPr>
        <p:spPr>
          <a:xfrm>
            <a:off x="2562743" y="2920292"/>
            <a:ext cx="19121703" cy="684744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spcBef>
                <a:spcPts val="4200"/>
              </a:spcBef>
              <a:defRPr sz="82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"Talk about them when you sit at home and when you walk along the road, when you lie down and when you get up.</a:t>
            </a:r>
          </a:p>
        </p:txBody>
      </p:sp>
      <p:sp>
        <p:nvSpPr>
          <p:cNvPr id="150" name="Deuteronomy 6:4-9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spcBef>
                <a:spcPts val="2300"/>
              </a:spcBef>
              <a:defRPr sz="7672" i="1">
                <a:solidFill>
                  <a:srgbClr val="D96C26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Deuteronomy 6:4-9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1051</Words>
  <Application>Microsoft Macintosh PowerPoint</Application>
  <PresentationFormat>Custom</PresentationFormat>
  <Paragraphs>169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0" baseType="lpstr">
      <vt:lpstr>Gotham Book</vt:lpstr>
      <vt:lpstr>Gotham Medium</vt:lpstr>
      <vt:lpstr>Gotham Bold</vt:lpstr>
      <vt:lpstr>20_BasicBlack</vt:lpstr>
      <vt:lpstr>Confident Parenting:</vt:lpstr>
      <vt:lpstr>“Train up a child in the way they should go, and when they are old they will not turn from it.”</vt:lpstr>
      <vt:lpstr>Are you parenting by circumstance and chance or on purpose with a plan?</vt:lpstr>
      <vt:lpstr>You Can Be the “Transitional Generation” and Overcome Negative Family Patterns </vt:lpstr>
      <vt:lpstr>Will you recover or repeat negative family patterns?</vt:lpstr>
      <vt:lpstr>The Lesson of the Shema</vt:lpstr>
      <vt:lpstr>“Hear, O Israel: The LORD our God, the LORD is one. Love the LORD your God with all your heart and with all your soul and with all your strength. </vt:lpstr>
      <vt:lpstr>"These commandments that I give you today are to be upon your hearts. Impress them on your children.</vt:lpstr>
      <vt:lpstr>"Talk about them when you sit at home and when you walk along the road, when you lie down and when you get up.</vt:lpstr>
      <vt:lpstr>"Tie them as symbols on your hands and bind them on your foreheads. Write them on the door frames of your houses and on your gates.” </vt:lpstr>
      <vt:lpstr>The Shema Teaches:</vt:lpstr>
      <vt:lpstr>“‘Teacher, which is the greatest commandment in the Law?’</vt:lpstr>
      <vt:lpstr>"Jesus replied: ‘Love the Lord your God with all your heart and with all your soul and with all your mind.’ This is the first and greatest commandment. </vt:lpstr>
      <vt:lpstr>"And the second is like it: ‘Love your neighbor as yourself.’ All the Law and the Prophets hang on these two commandments.”</vt:lpstr>
      <vt:lpstr>Personally Tailored Discipleship:</vt:lpstr>
      <vt:lpstr>“And the things you have heard me say in the presence of many witnesses entrust to reliable men who will also be qualified to teach others.”</vt:lpstr>
      <vt:lpstr>The Four Phases of Ease</vt:lpstr>
      <vt:lpstr>The Lesson of the Sabbath</vt:lpstr>
      <vt:lpstr>Speed Kills: Results of the overcrowded life</vt:lpstr>
      <vt:lpstr>“It is a sign between Me and the children of Israel forever; for in six days the LORD made the heavens and the earth, and on the seventh day He rested and was refreshed.”</vt:lpstr>
      <vt:lpstr>Ingredients for a Healthy Sabbath</vt:lpstr>
      <vt:lpstr>The Lesson of A.W.E.</vt:lpstr>
      <vt:lpstr>PowerPoint Presentation</vt:lpstr>
      <vt:lpstr>“I can live two months on one good compliment.”</vt:lpstr>
      <vt:lpstr>"Every child needs at least one adult who is irrationally positive about them.”</vt:lpstr>
      <vt:lpstr>The Lesson of Discipline and Grace</vt:lpstr>
      <vt:lpstr>PowerPoint Presentation</vt:lpstr>
      <vt:lpstr>PowerPoint Presentation</vt:lpstr>
      <vt:lpstr>PowerPoint Presentation</vt:lpstr>
      <vt:lpstr>THE STAGES OF PARENTING</vt:lpstr>
      <vt:lpstr>THE STAGES OF PARENTING</vt:lpstr>
      <vt:lpstr>THE STAGES OF PARENTING</vt:lpstr>
      <vt:lpstr>THE STAGES OF PARENTING</vt:lpstr>
      <vt:lpstr>THE STAGES OF PARENTING</vt:lpstr>
      <vt:lpstr>THE STAGES OF PARENTING</vt:lpstr>
      <vt:lpstr>Build Morals and Values Into the Lives of Your Kids</vt:lpstr>
      <vt:lpstr>Become Students of the Culture</vt:lpstr>
      <vt:lpstr>Teach Them Healthy Sexuality</vt:lpstr>
      <vt:lpstr>Teach Them Healthy Sexuality</vt:lpstr>
      <vt:lpstr>Teach Them Healthy Sexuality</vt:lpstr>
      <vt:lpstr>THE PURITY CODE PLEDGE</vt:lpstr>
      <vt:lpstr>THE PURITY CODE PLEDGE</vt:lpstr>
      <vt:lpstr>THE PURITY CODE PLEDGE</vt:lpstr>
      <vt:lpstr>Escalation of Pornography</vt:lpstr>
      <vt:lpstr>Talk With Your Kids about Drugs and Alcohol</vt:lpstr>
      <vt:lpstr>Talk With Your Kids about Drugs and Alcohol</vt:lpstr>
      <vt:lpstr>Talk With Your Kids about Drugs and Alcohol</vt:lpstr>
      <vt:lpstr>Talk With Your Kids about Drugs and Alcohol</vt:lpstr>
      <vt:lpstr>Talk With Your Kids about Drugs and Alcohol</vt:lpstr>
      <vt:lpstr>Talk With Your Kids about Drugs and Alcohol</vt:lpstr>
      <vt:lpstr>Talk With Your Kids about Drugs and Alcohol</vt:lpstr>
      <vt:lpstr>Talk With Your Kids about Drugs and Alcohol</vt:lpstr>
      <vt:lpstr>Talk With Your Kids about Drugs and Alcohol</vt:lpstr>
      <vt:lpstr>Create a Media-Safe Home</vt:lpstr>
      <vt:lpstr>LISTEN To What They Listen To</vt:lpstr>
      <vt:lpstr>WATCH What They Watch</vt:lpstr>
      <vt:lpstr>READ What They Read</vt:lpstr>
      <vt:lpstr>Tips for Guiding Your Kids Online</vt:lpstr>
      <vt:lpstr>The Lesson of the Blessing:</vt:lpstr>
      <vt:lpstr>SPEAK  The Blessing</vt:lpstr>
      <vt:lpstr>BELIEVE  The Blessing</vt:lpstr>
      <vt:lpstr>BE  The Blessing</vt:lpstr>
      <vt:lpstr>“The man or woman of integrity walks securely.” </vt:lpstr>
      <vt:lpstr>CELEBRATE  The Blessing</vt:lpstr>
      <vt:lpstr>GENERATION TO GENERATION</vt:lpstr>
      <vt:lpstr>Your job is to help your kids grow up to be responsible adults who love God and have a MISSION, MATE, &amp; MASTER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Confident Parenting:</dc:title>
  <cp:lastModifiedBy>Dave Harris</cp:lastModifiedBy>
  <cp:revision>1</cp:revision>
  <dcterms:modified xsi:type="dcterms:W3CDTF">2021-04-21T02:05:01Z</dcterms:modified>
</cp:coreProperties>
</file>